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394" r:id="rId2"/>
    <p:sldId id="3382" r:id="rId3"/>
    <p:sldId id="3399" r:id="rId4"/>
    <p:sldId id="3396" r:id="rId5"/>
    <p:sldId id="3400" r:id="rId6"/>
    <p:sldId id="3402" r:id="rId7"/>
    <p:sldId id="3401" r:id="rId8"/>
    <p:sldId id="3415" r:id="rId9"/>
    <p:sldId id="3390" r:id="rId10"/>
    <p:sldId id="3398" r:id="rId11"/>
    <p:sldId id="3413" r:id="rId12"/>
    <p:sldId id="3404" r:id="rId13"/>
    <p:sldId id="3407" r:id="rId14"/>
    <p:sldId id="3408" r:id="rId15"/>
    <p:sldId id="3411" r:id="rId16"/>
    <p:sldId id="3410" r:id="rId17"/>
    <p:sldId id="3412" r:id="rId18"/>
    <p:sldId id="3416" r:id="rId19"/>
    <p:sldId id="3392" r:id="rId20"/>
    <p:sldId id="3417" r:id="rId21"/>
    <p:sldId id="3418" r:id="rId22"/>
    <p:sldId id="323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3300"/>
    <a:srgbClr val="FF00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0099" autoAdjust="0"/>
  </p:normalViewPr>
  <p:slideViewPr>
    <p:cSldViewPr snapToGrid="0">
      <p:cViewPr varScale="1">
        <p:scale>
          <a:sx n="107" d="100"/>
          <a:sy n="107" d="100"/>
        </p:scale>
        <p:origin x="696" y="13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1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87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655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187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075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862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584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104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048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54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158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32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917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23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3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33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542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23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791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19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83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2023/11/11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39643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172" y="201754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940" y="1863284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06317" y="2736313"/>
            <a:ext cx="96152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Unsupervised Medical Image Translation</a:t>
            </a:r>
          </a:p>
          <a:p>
            <a:pPr algn="ctr" defTabSz="913765">
              <a:defRPr/>
            </a:pPr>
            <a:r>
              <a:rPr lang="en-US" altLang="zh-CN" sz="3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Adversarial  Diffusion Models </a:t>
            </a:r>
            <a:endParaRPr lang="en-US" altLang="zh-CN" sz="3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70" y="0"/>
            <a:ext cx="1966449" cy="575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5D3E6C-F41E-4072-8654-E0972F85A092}"/>
              </a:ext>
            </a:extLst>
          </p:cNvPr>
          <p:cNvSpPr txBox="1"/>
          <p:nvPr/>
        </p:nvSpPr>
        <p:spPr>
          <a:xfrm>
            <a:off x="5121920" y="4316268"/>
            <a:ext cx="1948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lt"/>
              </a:rPr>
              <a:t>IEEE TMI 2023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554141"/>
      </p:ext>
    </p:extLst>
  </p:cSld>
  <p:clrMapOvr>
    <a:masterClrMapping/>
  </p:clrMapOvr>
  <p:transition spd="slow"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65200" y="772838"/>
            <a:ext cx="1561297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effectLst/>
                <a:cs typeface="+mn-ea"/>
                <a:sym typeface="+mn-lt"/>
              </a:rPr>
              <a:t>对抗</a:t>
            </a:r>
            <a:r>
              <a:rPr lang="zh-CN" altLang="en-US" b="0" dirty="0">
                <a:solidFill>
                  <a:srgbClr val="333333"/>
                </a:solidFill>
                <a:effectLst/>
                <a:cs typeface="+mn-ea"/>
                <a:sym typeface="+mn-lt"/>
              </a:rPr>
              <a:t>扩散模块</a:t>
            </a:r>
            <a:endParaRPr lang="en-US" altLang="zh-CN" b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E0957E-AB5B-4E74-8A0C-F5AA305C6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3" t="596" r="766" b="1010"/>
          <a:stretch/>
        </p:blipFill>
        <p:spPr>
          <a:xfrm>
            <a:off x="2601958" y="921649"/>
            <a:ext cx="6413338" cy="2753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5801B1-6D84-4977-8A74-D323A79E2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2" r="1254"/>
          <a:stretch/>
        </p:blipFill>
        <p:spPr>
          <a:xfrm>
            <a:off x="2601957" y="3933343"/>
            <a:ext cx="6413340" cy="5045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452236-35EE-4D15-A8FE-20A0FDF5E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7" r="290"/>
          <a:stretch/>
        </p:blipFill>
        <p:spPr>
          <a:xfrm>
            <a:off x="2601958" y="4583511"/>
            <a:ext cx="6413340" cy="15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218953-50A4-4CF4-BCF7-B000B08AB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" b="275"/>
          <a:stretch/>
        </p:blipFill>
        <p:spPr>
          <a:xfrm>
            <a:off x="660400" y="830987"/>
            <a:ext cx="2997200" cy="57108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F6C8C0-B843-4727-8DE8-BD306D4DD2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68"/>
          <a:stretch/>
        </p:blipFill>
        <p:spPr>
          <a:xfrm>
            <a:off x="3711579" y="1555669"/>
            <a:ext cx="1954115" cy="3777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378CF8-9757-4E61-BC78-D6B0DF3D01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673" b="5704"/>
          <a:stretch/>
        </p:blipFill>
        <p:spPr>
          <a:xfrm>
            <a:off x="4298227" y="2684953"/>
            <a:ext cx="3752079" cy="3427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6C343E-D318-43CC-B19E-23EE2BA1C3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29"/>
          <a:stretch/>
        </p:blipFill>
        <p:spPr>
          <a:xfrm>
            <a:off x="3683001" y="850235"/>
            <a:ext cx="2012510" cy="4312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96B354-B072-418C-ADC9-DFC090A0CF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861"/>
          <a:stretch/>
        </p:blipFill>
        <p:spPr>
          <a:xfrm>
            <a:off x="8721912" y="803277"/>
            <a:ext cx="2796988" cy="57175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4AF978-9DBB-468B-8760-8BDDE86C5F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633" r="2477" b="-1"/>
          <a:stretch/>
        </p:blipFill>
        <p:spPr>
          <a:xfrm>
            <a:off x="6604633" y="850235"/>
            <a:ext cx="1954115" cy="4312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ACCE8D0-7976-4AE8-BFF4-DBE7935E9D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188" b="-1"/>
          <a:stretch/>
        </p:blipFill>
        <p:spPr>
          <a:xfrm>
            <a:off x="6604633" y="1528080"/>
            <a:ext cx="1954115" cy="41925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C7BD94F-E21C-4039-9D8E-7E9096953D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3000" y="3573481"/>
            <a:ext cx="4913194" cy="92347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E2AB2EB-1804-40DA-9A7E-ED98E44E7A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5394" y="4882528"/>
            <a:ext cx="4910000" cy="39629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2669AB2-9DAD-4A7D-B471-0BCD7189DBB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6850"/>
          <a:stretch/>
        </p:blipFill>
        <p:spPr>
          <a:xfrm>
            <a:off x="3697996" y="5528118"/>
            <a:ext cx="4927417" cy="3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71550" y="839525"/>
            <a:ext cx="10858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多对比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MRI----</a:t>
            </a:r>
            <a:r>
              <a:rPr lang="en-US" altLang="zh-CN" sz="2000" b="1" dirty="0"/>
              <a:t>IXI</a:t>
            </a:r>
            <a:r>
              <a:rPr lang="zh-CN" altLang="en-US" sz="2000" b="1" dirty="0"/>
              <a:t>数据集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EC0501-BB7F-485A-A54C-D0CBE775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60" y="3585429"/>
            <a:ext cx="6817965" cy="26828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87E1F5-F04B-41E9-8541-3DA551612B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4"/>
          <a:stretch/>
        </p:blipFill>
        <p:spPr>
          <a:xfrm>
            <a:off x="1053460" y="1253284"/>
            <a:ext cx="10465440" cy="23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65200" y="842990"/>
            <a:ext cx="10858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多对比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MRI----</a:t>
            </a:r>
            <a:r>
              <a:rPr lang="en-US" altLang="zh-CN" sz="2000" b="1" dirty="0"/>
              <a:t>BRATS</a:t>
            </a:r>
            <a:r>
              <a:rPr lang="zh-CN" altLang="en-US" b="1" dirty="0"/>
              <a:t>数据集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31E8E3-01F4-443C-82F6-AC994A984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81" y="3517790"/>
            <a:ext cx="6509614" cy="26847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07C239-4FD5-4802-AAC3-A71AB81AE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81" y="1212875"/>
            <a:ext cx="10442619" cy="22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72921" y="807280"/>
            <a:ext cx="10858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MRI-CT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F73DEC-1136-4631-9A76-506676A18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29" y="1314010"/>
            <a:ext cx="4808440" cy="39220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EB547D-1DF1-4CFE-A013-DC2A98EC46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5" r="1559"/>
          <a:stretch/>
        </p:blipFill>
        <p:spPr>
          <a:xfrm>
            <a:off x="6386375" y="1294856"/>
            <a:ext cx="5132525" cy="39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5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98237" y="843269"/>
            <a:ext cx="1085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推理时间对比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本论文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8F8467-94A1-4C50-AAFD-CBCBBA2C2E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5" b="3062"/>
          <a:stretch/>
        </p:blipFill>
        <p:spPr>
          <a:xfrm>
            <a:off x="1085308" y="1212600"/>
            <a:ext cx="8395690" cy="146508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A55E8E5-B4AE-4CD4-92AE-45BE66FE9DC6}"/>
              </a:ext>
            </a:extLst>
          </p:cNvPr>
          <p:cNvSpPr txBox="1"/>
          <p:nvPr/>
        </p:nvSpPr>
        <p:spPr>
          <a:xfrm>
            <a:off x="1056438" y="2818321"/>
            <a:ext cx="8395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推理时间对比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en-US" altLang="zh-CN" sz="1600" b="1" dirty="0"/>
              <a:t>Tackling the Generative Learning Trilemma with Denoising Diffusion GANs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B3D88E-AF73-45D6-9B27-4F09856EA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2" r="1441"/>
          <a:stretch/>
        </p:blipFill>
        <p:spPr>
          <a:xfrm>
            <a:off x="1085308" y="3187653"/>
            <a:ext cx="8286454" cy="29489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D0C39C-2CA0-4608-8EAB-04ADA06A85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2" t="23450" r="1441" b="75000"/>
          <a:stretch/>
        </p:blipFill>
        <p:spPr>
          <a:xfrm>
            <a:off x="851338" y="6200085"/>
            <a:ext cx="8395690" cy="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65200" y="832619"/>
            <a:ext cx="125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消融实验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5C224C-2218-4EA0-A542-7415C77D2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91" y="1741986"/>
            <a:ext cx="4806281" cy="138237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3CBD664-1246-42CA-883C-4E7A937DAD0B}"/>
              </a:ext>
            </a:extLst>
          </p:cNvPr>
          <p:cNvSpPr txBox="1"/>
          <p:nvPr/>
        </p:nvSpPr>
        <p:spPr>
          <a:xfrm>
            <a:off x="2685316" y="1404532"/>
            <a:ext cx="1566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有无</a:t>
            </a:r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条件引导</a:t>
            </a:r>
            <a:endParaRPr lang="en-US" altLang="zh-CN" sz="16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541B0F-41E7-4E37-B074-591864E3A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727" y="1741987"/>
            <a:ext cx="5308174" cy="30768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13403-6B4D-4301-A872-1F1FBAB7A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012" y="3734416"/>
            <a:ext cx="4809432" cy="225514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4FF2AB8-5098-4031-9401-79803F200962}"/>
              </a:ext>
            </a:extLst>
          </p:cNvPr>
          <p:cNvSpPr txBox="1"/>
          <p:nvPr/>
        </p:nvSpPr>
        <p:spPr>
          <a:xfrm>
            <a:off x="2157620" y="3401742"/>
            <a:ext cx="305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是否</a:t>
            </a:r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预训练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非扩散模块</a:t>
            </a:r>
            <a:endParaRPr lang="en-US" altLang="zh-CN" sz="16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619C42-68CE-4680-A18B-7A9E1895FBA7}"/>
              </a:ext>
            </a:extLst>
          </p:cNvPr>
          <p:cNvSpPr txBox="1"/>
          <p:nvPr/>
        </p:nvSpPr>
        <p:spPr>
          <a:xfrm>
            <a:off x="6640500" y="1403432"/>
            <a:ext cx="57265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分别去除对抗性、循环一致性损失、扩散</a:t>
            </a:r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  <a:endParaRPr lang="en-US" altLang="zh-CN" sz="16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481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CBD664-1246-42CA-883C-4E7A937DAD0B}"/>
              </a:ext>
            </a:extLst>
          </p:cNvPr>
          <p:cNvSpPr txBox="1"/>
          <p:nvPr/>
        </p:nvSpPr>
        <p:spPr>
          <a:xfrm>
            <a:off x="2921374" y="1399024"/>
            <a:ext cx="17057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超参数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改变</a:t>
            </a:r>
            <a:endParaRPr lang="en-US" altLang="zh-CN" sz="16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65904C-578A-496A-B59F-1F7EA550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49" y="1737578"/>
            <a:ext cx="5151111" cy="42469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54939-C4D5-4BE4-846E-AE723D616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1726"/>
          <a:stretch/>
        </p:blipFill>
        <p:spPr>
          <a:xfrm>
            <a:off x="6652965" y="1738346"/>
            <a:ext cx="4865935" cy="313786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66C77D5-5097-40A2-B728-9B27E8692991}"/>
              </a:ext>
            </a:extLst>
          </p:cNvPr>
          <p:cNvSpPr txBox="1"/>
          <p:nvPr/>
        </p:nvSpPr>
        <p:spPr>
          <a:xfrm>
            <a:off x="7995107" y="1399024"/>
            <a:ext cx="3000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不同训练程度的</a:t>
            </a:r>
            <a:r>
              <a:rPr lang="zh-CN" altLang="en-US" sz="1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扩散模块</a:t>
            </a:r>
            <a:endParaRPr lang="en-US" altLang="zh-CN" sz="16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462937-2261-46AF-B534-28BD6CF29483}"/>
              </a:ext>
            </a:extLst>
          </p:cNvPr>
          <p:cNvSpPr txBox="1"/>
          <p:nvPr/>
        </p:nvSpPr>
        <p:spPr>
          <a:xfrm>
            <a:off x="965200" y="832619"/>
            <a:ext cx="125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消融实验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84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+mn-ea"/>
                  <a:cs typeface="+mn-ea"/>
                  <a:sym typeface="+mn-lt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65200" y="764659"/>
            <a:ext cx="1105379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DDIM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(D</a:t>
            </a:r>
            <a:r>
              <a:rPr lang="en-US" altLang="zh-CN" dirty="0"/>
              <a:t>enoising Diffusion Implicit Models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A6F9D3-7FF8-4CE2-826C-4D8FDDB27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124" y="1832293"/>
            <a:ext cx="5180042" cy="951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B4381D-50F4-4FD4-8BFC-3F8C10A8A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46" y="1886956"/>
            <a:ext cx="3315666" cy="906563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F6E3D3CA-91BB-4C66-A62E-1F7F72F7E4F5}"/>
              </a:ext>
            </a:extLst>
          </p:cNvPr>
          <p:cNvSpPr/>
          <p:nvPr/>
        </p:nvSpPr>
        <p:spPr>
          <a:xfrm>
            <a:off x="4699312" y="2230092"/>
            <a:ext cx="831912" cy="26580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8C4741-BB13-455F-967B-2B34FBF517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/>
          <a:stretch/>
        </p:blipFill>
        <p:spPr>
          <a:xfrm>
            <a:off x="1045746" y="3176260"/>
            <a:ext cx="8851634" cy="845209"/>
          </a:xfrm>
          <a:prstGeom prst="rect">
            <a:avLst/>
          </a:prstGeom>
        </p:spPr>
      </p:pic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8F8291CA-6484-4B77-87DC-56D5C8367F0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Conclusion—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加速采样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5831B4-08D4-44EE-AEE5-C8D84DC4AEA7}"/>
              </a:ext>
            </a:extLst>
          </p:cNvPr>
          <p:cNvSpPr txBox="1"/>
          <p:nvPr/>
        </p:nvSpPr>
        <p:spPr>
          <a:xfrm>
            <a:off x="965200" y="1276709"/>
            <a:ext cx="6574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保证了与</a:t>
            </a:r>
            <a:r>
              <a:rPr lang="en-US" altLang="zh-CN" sz="1600" b="1" dirty="0"/>
              <a:t>DDPM</a:t>
            </a:r>
            <a:r>
              <a:rPr lang="zh-CN" altLang="en-US" sz="1600" dirty="0"/>
              <a:t>目标函数一致的前提下，重新定义转移核，加速采样</a:t>
            </a:r>
          </a:p>
        </p:txBody>
      </p:sp>
    </p:spTree>
    <p:extLst>
      <p:ext uri="{BB962C8B-B14F-4D97-AF65-F5344CB8AC3E}">
        <p14:creationId xmlns:p14="http://schemas.microsoft.com/office/powerpoint/2010/main" val="28591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+mn-ea"/>
                  <a:cs typeface="+mn-ea"/>
                  <a:sym typeface="+mn-lt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65200" y="777175"/>
            <a:ext cx="609511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IDDPM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(Improved Denoising Diffusion Probabilistic Models)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71BB465-2934-4153-9994-65DF9A73D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" t="3214" r="1825"/>
          <a:stretch/>
        </p:blipFill>
        <p:spPr>
          <a:xfrm>
            <a:off x="1097136" y="1979783"/>
            <a:ext cx="5155858" cy="31824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36F1D8-18A7-4FE6-8A5C-F8173E54C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0" r="2028" b="-307"/>
          <a:stretch/>
        </p:blipFill>
        <p:spPr>
          <a:xfrm>
            <a:off x="6252994" y="1947309"/>
            <a:ext cx="4935105" cy="3259800"/>
          </a:xfrm>
          <a:prstGeom prst="rect">
            <a:avLst/>
          </a:prstGeom>
        </p:spPr>
      </p:pic>
      <p:sp>
        <p:nvSpPr>
          <p:cNvPr id="31" name="标题占位符 1">
            <a:extLst>
              <a:ext uri="{FF2B5EF4-FFF2-40B4-BE49-F238E27FC236}">
                <a16:creationId xmlns:a16="http://schemas.microsoft.com/office/drawing/2014/main" id="{C41C3FE0-F251-40C6-AFF0-F8F0079F0D2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Conclusion—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加速采样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7421D06-170D-4DB2-AF5D-8B4F7B1B9E73}"/>
              </a:ext>
            </a:extLst>
          </p:cNvPr>
          <p:cNvCxnSpPr>
            <a:cxnSpLocks/>
          </p:cNvCxnSpPr>
          <p:nvPr/>
        </p:nvCxnSpPr>
        <p:spPr>
          <a:xfrm>
            <a:off x="7000407" y="2202051"/>
            <a:ext cx="3191437" cy="2250146"/>
          </a:xfrm>
          <a:prstGeom prst="curvedConnector3">
            <a:avLst>
              <a:gd name="adj1" fmla="val 281"/>
            </a:avLst>
          </a:prstGeom>
          <a:ln w="28575">
            <a:solidFill>
              <a:srgbClr val="FF33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箭头: 左 31">
            <a:extLst>
              <a:ext uri="{FF2B5EF4-FFF2-40B4-BE49-F238E27FC236}">
                <a16:creationId xmlns:a16="http://schemas.microsoft.com/office/drawing/2014/main" id="{14FA597E-32D3-48B1-BE48-AFCDE5F6A515}"/>
              </a:ext>
            </a:extLst>
          </p:cNvPr>
          <p:cNvSpPr/>
          <p:nvPr/>
        </p:nvSpPr>
        <p:spPr>
          <a:xfrm rot="18450326">
            <a:off x="8147789" y="3802948"/>
            <a:ext cx="299477" cy="2091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3131C10-D1E3-4F66-892D-F82CF032F233}"/>
              </a:ext>
            </a:extLst>
          </p:cNvPr>
          <p:cNvSpPr txBox="1"/>
          <p:nvPr/>
        </p:nvSpPr>
        <p:spPr>
          <a:xfrm>
            <a:off x="929104" y="1236488"/>
            <a:ext cx="10184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将</a:t>
            </a:r>
            <a:r>
              <a:rPr lang="en-US" altLang="zh-CN" sz="1600" b="1" dirty="0"/>
              <a:t>DDPM</a:t>
            </a:r>
            <a:r>
              <a:rPr lang="zh-CN" altLang="en-US" sz="1600" dirty="0"/>
              <a:t>里，条件分布的方差从</a:t>
            </a:r>
            <a:r>
              <a:rPr lang="zh-CN" altLang="en-US" sz="1600" b="1" dirty="0"/>
              <a:t>定值</a:t>
            </a:r>
            <a:r>
              <a:rPr lang="zh-CN" altLang="en-US" sz="1600" dirty="0"/>
              <a:t>改为</a:t>
            </a:r>
            <a:r>
              <a:rPr lang="zh-CN" altLang="en-US" sz="1600" b="1" dirty="0"/>
              <a:t>可学习方差</a:t>
            </a:r>
            <a:r>
              <a:rPr lang="zh-CN" altLang="en-US" sz="1600" dirty="0"/>
              <a:t>，让扩散前期的损失下降幅度更大，以此来极大化对数似然</a:t>
            </a:r>
          </a:p>
        </p:txBody>
      </p:sp>
    </p:spTree>
    <p:extLst>
      <p:ext uri="{BB962C8B-B14F-4D97-AF65-F5344CB8AC3E}">
        <p14:creationId xmlns:p14="http://schemas.microsoft.com/office/powerpoint/2010/main" val="8243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9CDC47-7D7B-4D4B-825A-3A37BEAA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89" y="1108015"/>
            <a:ext cx="7673787" cy="14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6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+mn-ea"/>
                  <a:cs typeface="+mn-ea"/>
                  <a:sym typeface="+mn-lt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51937" y="819911"/>
            <a:ext cx="1058979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Diffusion GANs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dirty="0"/>
              <a:t>Tackling the Generative Learning Trilemma with Denoising Diffusion GANs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7C6508-469D-4025-AA9C-4454EA935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49" y="2053284"/>
            <a:ext cx="4191009" cy="27540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1BDFB1-E211-4E27-B6D9-5804784697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"/>
          <a:stretch/>
        </p:blipFill>
        <p:spPr>
          <a:xfrm>
            <a:off x="996950" y="2034716"/>
            <a:ext cx="5066611" cy="2754033"/>
          </a:xfrm>
          <a:prstGeom prst="rect">
            <a:avLst/>
          </a:prstGeom>
        </p:spPr>
      </p:pic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7A62D835-BD49-4A2D-9B5C-28DD4388B3D6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Conclusion—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加速采样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16BA4-B4EF-43B1-987B-D8B944BF8F31}"/>
              </a:ext>
            </a:extLst>
          </p:cNvPr>
          <p:cNvSpPr txBox="1"/>
          <p:nvPr/>
        </p:nvSpPr>
        <p:spPr>
          <a:xfrm>
            <a:off x="951937" y="1351663"/>
            <a:ext cx="867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大步长去噪时的分布，不再是小步长去噪时所服从的高斯分布，用</a:t>
            </a:r>
            <a:r>
              <a:rPr lang="en-US" altLang="zh-CN" sz="1600" b="1" dirty="0"/>
              <a:t>GAN</a:t>
            </a:r>
            <a:r>
              <a:rPr lang="zh-CN" altLang="en-US" sz="1600" dirty="0"/>
              <a:t>来拟合这种复杂的多峰分布</a:t>
            </a:r>
          </a:p>
        </p:txBody>
      </p:sp>
    </p:spTree>
    <p:extLst>
      <p:ext uri="{BB962C8B-B14F-4D97-AF65-F5344CB8AC3E}">
        <p14:creationId xmlns:p14="http://schemas.microsoft.com/office/powerpoint/2010/main" val="8029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+mn-ea"/>
                  <a:cs typeface="+mn-ea"/>
                  <a:sym typeface="+mn-lt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65201" y="843157"/>
            <a:ext cx="11294646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Diffusion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需要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加速采样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使用</a:t>
            </a:r>
            <a:r>
              <a:rPr lang="en-US" altLang="zh-CN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Diffusion GANs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 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使用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CycleGAN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参与实现</a:t>
            </a:r>
            <a:r>
              <a:rPr lang="en-US" altLang="zh-CN" b="1" dirty="0"/>
              <a:t>Unsupervised</a:t>
            </a:r>
            <a:endParaRPr lang="en-US" altLang="zh-CN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30671C-6CE0-48DA-B130-333C882E6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682741"/>
            <a:ext cx="4503271" cy="16780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A60282-4016-4F8D-AA56-EDFCFFA00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7"/>
          <a:stretch/>
        </p:blipFill>
        <p:spPr>
          <a:xfrm>
            <a:off x="5663386" y="1502296"/>
            <a:ext cx="4039208" cy="3699533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30C0A2-D5EF-492E-BA31-6046CB9541B2}"/>
              </a:ext>
            </a:extLst>
          </p:cNvPr>
          <p:cNvCxnSpPr>
            <a:cxnSpLocks/>
          </p:cNvCxnSpPr>
          <p:nvPr/>
        </p:nvCxnSpPr>
        <p:spPr>
          <a:xfrm>
            <a:off x="5565928" y="1506651"/>
            <a:ext cx="0" cy="3844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占位符 1">
            <a:extLst>
              <a:ext uri="{FF2B5EF4-FFF2-40B4-BE49-F238E27FC236}">
                <a16:creationId xmlns:a16="http://schemas.microsoft.com/office/drawing/2014/main" id="{9657F964-CBA4-4264-AE0B-16A0731C0053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Conclusion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05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cs typeface="+mn-ea"/>
                <a:sym typeface="+mn-lt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A43E47-782A-464A-BF6B-649EE4A62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38" y="793026"/>
            <a:ext cx="9412941" cy="51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965200" y="750843"/>
            <a:ext cx="8340165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cs typeface="+mn-ea"/>
                <a:sym typeface="+mn-lt"/>
              </a:rPr>
              <a:t>GAN</a:t>
            </a:r>
            <a:r>
              <a:rPr lang="zh-CN" altLang="en-US" b="1" kern="100" dirty="0">
                <a:cs typeface="+mn-ea"/>
                <a:sym typeface="+mn-lt"/>
              </a:rPr>
              <a:t>：</a:t>
            </a:r>
            <a:r>
              <a:rPr lang="en-US" altLang="zh-CN" kern="100" dirty="0">
                <a:cs typeface="+mn-ea"/>
                <a:sym typeface="+mn-lt"/>
              </a:rPr>
              <a:t>https://github.com/hindupuravinash/</a:t>
            </a:r>
            <a:r>
              <a:rPr lang="en-US" altLang="zh-CN" b="1" kern="100" dirty="0">
                <a:cs typeface="+mn-ea"/>
                <a:sym typeface="+mn-lt"/>
              </a:rPr>
              <a:t>the-gan-zoo</a:t>
            </a: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D10279-4F93-4D96-AF62-14240EFD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82" y="1673305"/>
            <a:ext cx="1120588" cy="44475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146BA0C-224B-42E8-99C1-3B0897045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53"/>
          <a:stretch/>
        </p:blipFill>
        <p:spPr>
          <a:xfrm>
            <a:off x="1042966" y="1397934"/>
            <a:ext cx="3812246" cy="4680058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B49AD84-847F-47B3-B1C8-0EC40020B8E2}"/>
              </a:ext>
            </a:extLst>
          </p:cNvPr>
          <p:cNvCxnSpPr>
            <a:cxnSpLocks/>
          </p:cNvCxnSpPr>
          <p:nvPr/>
        </p:nvCxnSpPr>
        <p:spPr>
          <a:xfrm>
            <a:off x="6669741" y="1532965"/>
            <a:ext cx="0" cy="454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7B27FB1-AF92-4917-8EE5-2081017ADA38}"/>
              </a:ext>
            </a:extLst>
          </p:cNvPr>
          <p:cNvSpPr txBox="1"/>
          <p:nvPr/>
        </p:nvSpPr>
        <p:spPr>
          <a:xfrm>
            <a:off x="7064188" y="1673305"/>
            <a:ext cx="4383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   </a:t>
            </a:r>
            <a:r>
              <a:rPr lang="zh-CN" altLang="en-US" b="1" dirty="0"/>
              <a:t>过早收敛  </a:t>
            </a:r>
            <a:r>
              <a:rPr lang="en-US" altLang="zh-CN" b="1" dirty="0"/>
              <a:t> </a:t>
            </a:r>
            <a:r>
              <a:rPr lang="zh-CN" altLang="en-US" b="1" dirty="0"/>
              <a:t>模式崩溃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                     映射可靠性较低 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     </a:t>
            </a:r>
            <a:r>
              <a:rPr lang="zh-CN" altLang="en-US" b="1" dirty="0"/>
              <a:t>样本质量低</a:t>
            </a:r>
            <a:r>
              <a:rPr lang="en-US" altLang="zh-CN" b="1" dirty="0"/>
              <a:t>    </a:t>
            </a:r>
            <a:r>
              <a:rPr lang="zh-CN" altLang="en-US" b="1" dirty="0"/>
              <a:t>缺乏多样性</a:t>
            </a:r>
            <a:endParaRPr lang="en-US" altLang="zh-CN" b="1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496BBC31-21E5-4CB2-A476-13290400CCBE}"/>
              </a:ext>
            </a:extLst>
          </p:cNvPr>
          <p:cNvSpPr/>
          <p:nvPr/>
        </p:nvSpPr>
        <p:spPr>
          <a:xfrm>
            <a:off x="9076764" y="2667467"/>
            <a:ext cx="179294" cy="68131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2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0990BA-5E98-4A53-9EEF-30690727FE91}"/>
              </a:ext>
            </a:extLst>
          </p:cNvPr>
          <p:cNvSpPr txBox="1"/>
          <p:nvPr/>
        </p:nvSpPr>
        <p:spPr>
          <a:xfrm>
            <a:off x="965200" y="853828"/>
            <a:ext cx="892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https://github.com/amirhossein-kz/Awesome-</a:t>
            </a:r>
            <a:r>
              <a:rPr lang="en-US" altLang="zh-CN" b="1" dirty="0"/>
              <a:t>Diffusion-Models-in-Medical-Imaging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2C2428-D15E-4ED8-9E31-3AD3978846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5" r="1031" b="19443"/>
          <a:stretch/>
        </p:blipFill>
        <p:spPr>
          <a:xfrm>
            <a:off x="1042966" y="1642911"/>
            <a:ext cx="5438549" cy="35818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904485-C214-4EB2-969E-FA7AADC6D6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96" b="29969"/>
          <a:stretch/>
        </p:blipFill>
        <p:spPr>
          <a:xfrm>
            <a:off x="6835851" y="1685907"/>
            <a:ext cx="2390627" cy="3649455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7CF45E4-CDE6-44DA-AA3E-8B6BA90804A6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CFA80C6-913E-498B-8B98-62ED92448159}"/>
              </a:ext>
            </a:extLst>
          </p:cNvPr>
          <p:cNvCxnSpPr>
            <a:cxnSpLocks/>
          </p:cNvCxnSpPr>
          <p:nvPr/>
        </p:nvCxnSpPr>
        <p:spPr>
          <a:xfrm>
            <a:off x="9475695" y="1346069"/>
            <a:ext cx="0" cy="398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2F78209-FDF4-4E60-982F-7ED568942C01}"/>
              </a:ext>
            </a:extLst>
          </p:cNvPr>
          <p:cNvSpPr txBox="1"/>
          <p:nvPr/>
        </p:nvSpPr>
        <p:spPr>
          <a:xfrm>
            <a:off x="9724913" y="1642911"/>
            <a:ext cx="2312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单模态图像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采样过程久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计算量大</a:t>
            </a:r>
          </a:p>
        </p:txBody>
      </p:sp>
    </p:spTree>
    <p:extLst>
      <p:ext uri="{BB962C8B-B14F-4D97-AF65-F5344CB8AC3E}">
        <p14:creationId xmlns:p14="http://schemas.microsoft.com/office/powerpoint/2010/main" val="34743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7CF45E4-CDE6-44DA-AA3E-8B6BA90804A6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0C11F6-5367-4DBF-9E9D-278AC065B323}"/>
              </a:ext>
            </a:extLst>
          </p:cNvPr>
          <p:cNvSpPr txBox="1"/>
          <p:nvPr/>
        </p:nvSpPr>
        <p:spPr>
          <a:xfrm>
            <a:off x="5063472" y="1120676"/>
            <a:ext cx="67520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提出循环一致的对抗扩散模型，借助</a:t>
            </a:r>
            <a:r>
              <a:rPr lang="en-US" altLang="zh-CN" dirty="0"/>
              <a:t>GAN</a:t>
            </a:r>
            <a:r>
              <a:rPr lang="en-US" altLang="zh-CN" dirty="0">
                <a:sym typeface="Wingdings" panose="05000000000000000000" pitchFamily="2" charset="2"/>
              </a:rPr>
              <a:t>: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dirty="0"/>
              <a:t> （</a:t>
            </a:r>
            <a:r>
              <a:rPr lang="en-US" altLang="zh-CN" dirty="0"/>
              <a:t>1</a:t>
            </a:r>
            <a:r>
              <a:rPr lang="zh-CN" altLang="en-US" dirty="0"/>
              <a:t>）加速</a:t>
            </a:r>
            <a:r>
              <a:rPr lang="en-US" altLang="zh-CN" dirty="0"/>
              <a:t>Diffusion</a:t>
            </a:r>
            <a:r>
              <a:rPr lang="zh-CN" altLang="en-US" dirty="0"/>
              <a:t>的去噪过程，实现了高效可靠的模态转换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）利用无监督学习，实现模态不配对的模型训练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（</a:t>
            </a:r>
            <a:r>
              <a:rPr lang="en-US" altLang="zh-CN" dirty="0"/>
              <a:t>3</a:t>
            </a:r>
            <a:r>
              <a:rPr lang="zh-CN" altLang="en-US" dirty="0"/>
              <a:t>）实现基于条件引导的双向模态生成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BC2408-0FF6-4573-A637-1CC6B4593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67" y="1185528"/>
            <a:ext cx="4020506" cy="39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0990BA-5E98-4A53-9EEF-30690727FE91}"/>
              </a:ext>
            </a:extLst>
          </p:cNvPr>
          <p:cNvSpPr txBox="1"/>
          <p:nvPr/>
        </p:nvSpPr>
        <p:spPr>
          <a:xfrm>
            <a:off x="965201" y="905533"/>
            <a:ext cx="105536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对抗扩散模型：   </a:t>
            </a:r>
            <a:r>
              <a:rPr lang="en-US" altLang="zh-CN" sz="1600" b="1" dirty="0"/>
              <a:t>DDGAN</a:t>
            </a:r>
            <a:r>
              <a:rPr lang="zh-CN" altLang="en-US" sz="1600" dirty="0"/>
              <a:t>，基于</a:t>
            </a:r>
            <a:r>
              <a:rPr lang="zh-CN" altLang="en-US" sz="1600" dirty="0">
                <a:solidFill>
                  <a:srgbClr val="FF0000"/>
                </a:solidFill>
              </a:rPr>
              <a:t>无条件扩散</a:t>
            </a:r>
            <a:r>
              <a:rPr lang="zh-CN" altLang="en-US" sz="1600" dirty="0"/>
              <a:t>，在</a:t>
            </a:r>
            <a:r>
              <a:rPr lang="zh-CN" altLang="en-US" sz="1600" dirty="0">
                <a:solidFill>
                  <a:srgbClr val="FF0000"/>
                </a:solidFill>
              </a:rPr>
              <a:t>自然图像</a:t>
            </a:r>
            <a:r>
              <a:rPr lang="zh-CN" altLang="en-US" sz="1600" dirty="0"/>
              <a:t>上，使用对抗性生成器进行反向扩散。实现了从噪声图片                   </a:t>
            </a:r>
            <a:endParaRPr lang="en-US" altLang="zh-CN" sz="1600" dirty="0"/>
          </a:p>
          <a:p>
            <a:r>
              <a:rPr lang="en-US" altLang="zh-CN" sz="1600" dirty="0"/>
              <a:t>                               </a:t>
            </a:r>
            <a:r>
              <a:rPr lang="zh-CN" altLang="en-US" sz="1600" dirty="0"/>
              <a:t>生成随机图像。</a:t>
            </a:r>
            <a:endParaRPr lang="en-US" altLang="zh-CN" sz="1600" dirty="0"/>
          </a:p>
          <a:p>
            <a:r>
              <a:rPr lang="en-US" altLang="zh-CN" sz="1600" dirty="0"/>
              <a:t>                               </a:t>
            </a:r>
          </a:p>
          <a:p>
            <a:endParaRPr lang="en-US" altLang="zh-CN" dirty="0"/>
          </a:p>
          <a:p>
            <a:r>
              <a:rPr lang="zh-CN" altLang="en-US" sz="1600" dirty="0"/>
              <a:t>双向模态转换：   </a:t>
            </a:r>
            <a:r>
              <a:rPr lang="en-US" altLang="zh-CN" sz="1600" b="1" dirty="0"/>
              <a:t>UNIT-DDPM</a:t>
            </a:r>
            <a:r>
              <a:rPr lang="zh-CN" altLang="en-US" sz="1600" dirty="0"/>
              <a:t>，</a:t>
            </a:r>
            <a:r>
              <a:rPr lang="zh-CN" altLang="en-US" sz="1600" dirty="0">
                <a:solidFill>
                  <a:srgbClr val="FF0000"/>
                </a:solidFill>
              </a:rPr>
              <a:t>非对抗扩散</a:t>
            </a:r>
            <a:r>
              <a:rPr lang="zh-CN" altLang="en-US" sz="1600" dirty="0"/>
              <a:t>模型。 基于源</a:t>
            </a:r>
            <a:r>
              <a:rPr lang="en-US" altLang="zh-CN" sz="1600" dirty="0"/>
              <a:t>-</a:t>
            </a:r>
            <a:r>
              <a:rPr lang="zh-CN" altLang="en-US" sz="1600" dirty="0"/>
              <a:t>目标模态共享潜在空间的概念，使用并行扩散过程在</a:t>
            </a:r>
            <a:endParaRPr lang="en-US" altLang="zh-CN" sz="1600" dirty="0"/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                </a:t>
            </a:r>
            <a:r>
              <a:rPr lang="zh-CN" altLang="en-US" sz="1600" dirty="0">
                <a:solidFill>
                  <a:srgbClr val="FF0000"/>
                </a:solidFill>
              </a:rPr>
              <a:t>大量反向步骤</a:t>
            </a:r>
            <a:r>
              <a:rPr lang="zh-CN" altLang="en-US" sz="1600" dirty="0"/>
              <a:t>中同时生成两种模态的样本。</a:t>
            </a:r>
            <a:endParaRPr lang="en-US" altLang="zh-CN" sz="1600" dirty="0"/>
          </a:p>
          <a:p>
            <a:r>
              <a:rPr lang="en-US" altLang="zh-CN" sz="1600" dirty="0"/>
              <a:t>                                                 </a:t>
            </a:r>
          </a:p>
          <a:p>
            <a:r>
              <a:rPr lang="en-US" altLang="zh-CN" sz="1600" dirty="0"/>
              <a:t>             </a:t>
            </a:r>
            <a:endParaRPr lang="en-US" altLang="zh-CN" dirty="0"/>
          </a:p>
          <a:p>
            <a:r>
              <a:rPr lang="zh-CN" altLang="en-US" sz="1600" dirty="0"/>
              <a:t>缺失模态插补：   </a:t>
            </a:r>
            <a:r>
              <a:rPr lang="en-US" altLang="zh-CN" sz="1600" b="1" dirty="0"/>
              <a:t>UMM-CGSM</a:t>
            </a:r>
            <a:r>
              <a:rPr lang="zh-CN" altLang="en-US" sz="1600" dirty="0"/>
              <a:t>，基于条件评分的方法 ，用于在多对比</a:t>
            </a:r>
            <a:r>
              <a:rPr lang="en-US" altLang="zh-CN" sz="1600" dirty="0"/>
              <a:t>MRI</a:t>
            </a:r>
            <a:r>
              <a:rPr lang="zh-CN" altLang="en-US" sz="1600" dirty="0"/>
              <a:t>中对缺失序列进行插补。采用非对抗性模</a:t>
            </a:r>
            <a:endParaRPr lang="en-US" altLang="zh-CN" sz="1600" dirty="0"/>
          </a:p>
          <a:p>
            <a:r>
              <a:rPr lang="en-US" altLang="zh-CN" sz="1600" dirty="0"/>
              <a:t>                               </a:t>
            </a:r>
            <a:r>
              <a:rPr lang="zh-CN" altLang="en-US" sz="1600" dirty="0"/>
              <a:t>型，</a:t>
            </a:r>
            <a:r>
              <a:rPr lang="zh-CN" altLang="en-US" sz="1600" dirty="0">
                <a:solidFill>
                  <a:srgbClr val="FF0000"/>
                </a:solidFill>
              </a:rPr>
              <a:t>推理步骤多</a:t>
            </a:r>
            <a:r>
              <a:rPr lang="zh-CN" altLang="en-US" sz="1600" dirty="0"/>
              <a:t>；对源</a:t>
            </a:r>
            <a:r>
              <a:rPr lang="en-US" altLang="zh-CN" sz="1600" dirty="0"/>
              <a:t>-</a:t>
            </a:r>
            <a:r>
              <a:rPr lang="zh-CN" altLang="en-US" sz="1600" dirty="0"/>
              <a:t>目标图像的配对数据集进行</a:t>
            </a:r>
            <a:r>
              <a:rPr lang="zh-CN" altLang="en-US" sz="1600" dirty="0">
                <a:solidFill>
                  <a:srgbClr val="FF0000"/>
                </a:solidFill>
              </a:rPr>
              <a:t>监督训练</a:t>
            </a:r>
            <a:r>
              <a:rPr lang="zh-CN" altLang="en-US" sz="1600" dirty="0"/>
              <a:t>。 </a:t>
            </a:r>
            <a:endParaRPr lang="en-US" altLang="zh-CN" sz="1600" dirty="0"/>
          </a:p>
          <a:p>
            <a:r>
              <a:rPr lang="en-US" altLang="zh-CN" sz="1600" dirty="0"/>
              <a:t>                               </a:t>
            </a:r>
            <a:endParaRPr lang="en-US" altLang="zh-CN" sz="1600" dirty="0">
              <a:solidFill>
                <a:srgbClr val="00B05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sz="1600" dirty="0"/>
              <a:t>采样过程加速：   </a:t>
            </a:r>
            <a:r>
              <a:rPr lang="en-US" altLang="zh-CN" sz="1600" b="1" dirty="0"/>
              <a:t>IDDM</a:t>
            </a:r>
            <a:r>
              <a:rPr lang="zh-CN" altLang="en-US" sz="1600" dirty="0"/>
              <a:t>（改进的去噪扩散概率模型）设置一个可学习方差，实现快速去噪，</a:t>
            </a:r>
            <a:r>
              <a:rPr lang="zh-CN" altLang="en-US" sz="1600" dirty="0">
                <a:solidFill>
                  <a:srgbClr val="FF0000"/>
                </a:solidFill>
              </a:rPr>
              <a:t>图像质量有所下降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                               </a:t>
            </a:r>
            <a:r>
              <a:rPr lang="en-US" altLang="zh-CN" sz="1600" b="1" dirty="0"/>
              <a:t>DDIM</a:t>
            </a:r>
            <a:r>
              <a:rPr lang="zh-CN" altLang="en-US" sz="1600" dirty="0"/>
              <a:t>（去噪扩散隐式模型）让扩散过程不再遵循马尔科夫链，使用新的转移核，</a:t>
            </a:r>
            <a:endParaRPr lang="en-US" altLang="zh-CN" sz="1600" dirty="0"/>
          </a:p>
          <a:p>
            <a:r>
              <a:rPr lang="en-US" altLang="zh-CN" sz="1600" dirty="0"/>
              <a:t>                               </a:t>
            </a:r>
            <a:r>
              <a:rPr lang="zh-CN" altLang="en-US" sz="1600" dirty="0"/>
              <a:t>减少采样了步骤，极大提高了图像生成的效率，但</a:t>
            </a:r>
            <a:r>
              <a:rPr lang="zh-CN" altLang="en-US" sz="1600" dirty="0">
                <a:solidFill>
                  <a:srgbClr val="FF0000"/>
                </a:solidFill>
              </a:rPr>
              <a:t>牺牲了一定的多样性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en-US" altLang="zh-CN" sz="1600" dirty="0"/>
              <a:t>                               </a:t>
            </a:r>
          </a:p>
          <a:p>
            <a:endParaRPr lang="en-US" altLang="zh-CN" sz="1600" dirty="0"/>
          </a:p>
          <a:p>
            <a:r>
              <a:rPr lang="en-US" altLang="zh-CN" sz="1600" b="1" dirty="0" err="1"/>
              <a:t>SynDiff</a:t>
            </a:r>
            <a:r>
              <a:rPr lang="en-US" altLang="zh-CN" sz="1600" b="1" dirty="0"/>
              <a:t>(</a:t>
            </a:r>
            <a:r>
              <a:rPr lang="en-US" altLang="zh-CN" sz="1600" b="1" dirty="0">
                <a:solidFill>
                  <a:srgbClr val="FF7C80"/>
                </a:solidFill>
              </a:rPr>
              <a:t>SD</a:t>
            </a:r>
            <a:r>
              <a:rPr lang="en-US" altLang="zh-CN" sz="1600" b="1" dirty="0"/>
              <a:t>)</a:t>
            </a:r>
            <a:r>
              <a:rPr lang="zh-CN" altLang="en-US" sz="1600" dirty="0"/>
              <a:t>：      它基于</a:t>
            </a:r>
            <a:r>
              <a:rPr lang="zh-CN" altLang="en-US" sz="1600" dirty="0">
                <a:solidFill>
                  <a:srgbClr val="00B050"/>
                </a:solidFill>
              </a:rPr>
              <a:t>对抗扩散模型</a:t>
            </a:r>
            <a:r>
              <a:rPr lang="zh-CN" altLang="en-US" sz="1600" dirty="0"/>
              <a:t>，实现</a:t>
            </a:r>
            <a:r>
              <a:rPr lang="zh-CN" altLang="en-US" sz="1600" dirty="0">
                <a:solidFill>
                  <a:srgbClr val="00B050"/>
                </a:solidFill>
              </a:rPr>
              <a:t>高效采样；</a:t>
            </a:r>
            <a:r>
              <a:rPr lang="zh-CN" altLang="en-US" sz="1600" dirty="0"/>
              <a:t>使用</a:t>
            </a:r>
            <a:r>
              <a:rPr lang="zh-CN" altLang="en-US" sz="1600" dirty="0">
                <a:solidFill>
                  <a:srgbClr val="00B050"/>
                </a:solidFill>
              </a:rPr>
              <a:t>源条件对抗投影器</a:t>
            </a:r>
            <a:r>
              <a:rPr lang="zh-CN" altLang="en-US" sz="1600" dirty="0"/>
              <a:t>，合成与源图像对应的目标图像；</a:t>
            </a:r>
            <a:endParaRPr lang="en-US" altLang="zh-CN" sz="1600" dirty="0"/>
          </a:p>
          <a:p>
            <a:r>
              <a:rPr lang="zh-CN" altLang="en-US" sz="1600" dirty="0"/>
              <a:t>                               在</a:t>
            </a:r>
            <a:r>
              <a:rPr lang="zh-CN" altLang="en-US" sz="1600" dirty="0">
                <a:solidFill>
                  <a:srgbClr val="00B050"/>
                </a:solidFill>
              </a:rPr>
              <a:t>医学图像</a:t>
            </a:r>
            <a:r>
              <a:rPr lang="zh-CN" altLang="en-US" sz="1600" dirty="0"/>
              <a:t>的源、目标图像之间进行转换的</a:t>
            </a:r>
            <a:r>
              <a:rPr lang="zh-CN" altLang="en-US" sz="1600" dirty="0">
                <a:solidFill>
                  <a:srgbClr val="00B050"/>
                </a:solidFill>
              </a:rPr>
              <a:t>条件扩散</a:t>
            </a:r>
            <a:r>
              <a:rPr lang="zh-CN" altLang="en-US" sz="1600" dirty="0"/>
              <a:t>过程；借助循环一致结构实现</a:t>
            </a:r>
            <a:r>
              <a:rPr lang="zh-CN" altLang="en-US" sz="1600" dirty="0">
                <a:solidFill>
                  <a:srgbClr val="00B050"/>
                </a:solidFill>
              </a:rPr>
              <a:t>无监督学习、</a:t>
            </a:r>
            <a:endParaRPr lang="en-US" altLang="zh-CN" sz="1600" dirty="0">
              <a:solidFill>
                <a:srgbClr val="00B050"/>
              </a:solidFill>
            </a:endParaRPr>
          </a:p>
          <a:p>
            <a:r>
              <a:rPr lang="en-US" altLang="zh-CN" sz="1600" dirty="0">
                <a:solidFill>
                  <a:srgbClr val="00B050"/>
                </a:solidFill>
              </a:rPr>
              <a:t>                               </a:t>
            </a:r>
            <a:r>
              <a:rPr lang="zh-CN" altLang="en-US" sz="1600" dirty="0">
                <a:solidFill>
                  <a:srgbClr val="00B050"/>
                </a:solidFill>
              </a:rPr>
              <a:t>双向模态转换。</a:t>
            </a:r>
            <a:endParaRPr lang="en-US" altLang="zh-CN" sz="1600" dirty="0">
              <a:solidFill>
                <a:srgbClr val="00B050"/>
              </a:solidFill>
            </a:endParaRPr>
          </a:p>
          <a:p>
            <a:endParaRPr lang="zh-CN" altLang="en-US" b="1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7922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0990BA-5E98-4A53-9EEF-30690727FE91}"/>
              </a:ext>
            </a:extLst>
          </p:cNvPr>
          <p:cNvSpPr txBox="1"/>
          <p:nvPr/>
        </p:nvSpPr>
        <p:spPr>
          <a:xfrm>
            <a:off x="660399" y="810162"/>
            <a:ext cx="108585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/>
          </a:p>
          <a:p>
            <a:pPr algn="ctr"/>
            <a:r>
              <a:rPr lang="zh-CN" altLang="en-US" b="1" dirty="0"/>
              <a:t>对抗生成模型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b="1" dirty="0"/>
              <a:t>医学图像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b="1" dirty="0"/>
              <a:t>无监督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b="1" dirty="0"/>
              <a:t>条件扩散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b="1" dirty="0"/>
              <a:t>高效采样</a:t>
            </a:r>
            <a:endParaRPr lang="en-US" altLang="zh-CN" b="1" dirty="0"/>
          </a:p>
          <a:p>
            <a:pPr algn="ctr"/>
            <a:endParaRPr lang="zh-CN" altLang="en-US" b="1" dirty="0"/>
          </a:p>
          <a:p>
            <a:pPr algn="ctr"/>
            <a:endParaRPr lang="en-US" altLang="zh-CN" b="1" dirty="0"/>
          </a:p>
          <a:p>
            <a:pPr algn="ctr"/>
            <a:r>
              <a:rPr lang="zh-CN" altLang="en-US" b="1" dirty="0"/>
              <a:t>双向模态生成</a:t>
            </a:r>
            <a:endParaRPr lang="en-US" altLang="zh-CN" b="1" dirty="0"/>
          </a:p>
          <a:p>
            <a:pPr algn="ctr"/>
            <a:endParaRPr lang="en-US" altLang="zh-CN" b="1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20" name="Oval 282">
            <a:extLst>
              <a:ext uri="{FF2B5EF4-FFF2-40B4-BE49-F238E27FC236}">
                <a16:creationId xmlns:a16="http://schemas.microsoft.com/office/drawing/2014/main" id="{1C92C636-9CB4-4F36-8C70-D55202D8553E}"/>
              </a:ext>
            </a:extLst>
          </p:cNvPr>
          <p:cNvSpPr/>
          <p:nvPr/>
        </p:nvSpPr>
        <p:spPr>
          <a:xfrm>
            <a:off x="2075307" y="2765394"/>
            <a:ext cx="1053300" cy="1032156"/>
          </a:xfrm>
          <a:prstGeom prst="ellipse">
            <a:avLst/>
          </a:prstGeom>
          <a:solidFill>
            <a:srgbClr val="2980B9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156">
              <a:defRPr/>
            </a:pPr>
            <a:r>
              <a:rPr lang="en-US" altLang="zh-CN" sz="2400" b="1" dirty="0"/>
              <a:t> 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1" name="TextBox 283">
            <a:extLst>
              <a:ext uri="{FF2B5EF4-FFF2-40B4-BE49-F238E27FC236}">
                <a16:creationId xmlns:a16="http://schemas.microsoft.com/office/drawing/2014/main" id="{FD170CF2-19FD-47A8-9FD9-D775D4458271}"/>
              </a:ext>
            </a:extLst>
          </p:cNvPr>
          <p:cNvSpPr txBox="1"/>
          <p:nvPr/>
        </p:nvSpPr>
        <p:spPr>
          <a:xfrm>
            <a:off x="1739668" y="3065042"/>
            <a:ext cx="17245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156">
              <a:defRPr/>
            </a:pPr>
            <a:r>
              <a:rPr lang="en-GB" sz="2000" b="1" kern="0" dirty="0">
                <a:solidFill>
                  <a:prstClr val="white"/>
                </a:solidFill>
                <a:latin typeface="Arial"/>
                <a:sym typeface="Arial"/>
              </a:rPr>
              <a:t>SynDiff</a:t>
            </a:r>
            <a:endParaRPr lang="en-GB" sz="1200" b="1" kern="0" dirty="0">
              <a:solidFill>
                <a:prstClr val="white"/>
              </a:solidFill>
              <a:latin typeface="Arial"/>
              <a:sym typeface="Arial"/>
            </a:endParaRPr>
          </a:p>
        </p:txBody>
      </p:sp>
      <p:sp>
        <p:nvSpPr>
          <p:cNvPr id="23" name="Oval 282">
            <a:extLst>
              <a:ext uri="{FF2B5EF4-FFF2-40B4-BE49-F238E27FC236}">
                <a16:creationId xmlns:a16="http://schemas.microsoft.com/office/drawing/2014/main" id="{66FD35B1-2723-4A88-977A-063D51101B2A}"/>
              </a:ext>
            </a:extLst>
          </p:cNvPr>
          <p:cNvSpPr/>
          <p:nvPr/>
        </p:nvSpPr>
        <p:spPr>
          <a:xfrm>
            <a:off x="8591491" y="858565"/>
            <a:ext cx="1242107" cy="1189422"/>
          </a:xfrm>
          <a:prstGeom prst="ellipse">
            <a:avLst/>
          </a:prstGeom>
          <a:solidFill>
            <a:srgbClr val="16A08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6">
              <a:defRPr/>
            </a:pPr>
            <a:endParaRPr lang="en-GB" sz="3600" kern="0" dirty="0">
              <a:solidFill>
                <a:prstClr val="black"/>
              </a:solidFill>
              <a:latin typeface="Arial"/>
              <a:sym typeface="Arial"/>
            </a:endParaRPr>
          </a:p>
        </p:txBody>
      </p:sp>
      <p:sp>
        <p:nvSpPr>
          <p:cNvPr id="24" name="Oval 282">
            <a:extLst>
              <a:ext uri="{FF2B5EF4-FFF2-40B4-BE49-F238E27FC236}">
                <a16:creationId xmlns:a16="http://schemas.microsoft.com/office/drawing/2014/main" id="{2D6B27F7-F65A-40A6-86E9-D6FD6C873E0A}"/>
              </a:ext>
            </a:extLst>
          </p:cNvPr>
          <p:cNvSpPr/>
          <p:nvPr/>
        </p:nvSpPr>
        <p:spPr>
          <a:xfrm>
            <a:off x="8601339" y="2866933"/>
            <a:ext cx="1242790" cy="1189422"/>
          </a:xfrm>
          <a:prstGeom prst="ellipse">
            <a:avLst/>
          </a:prstGeom>
          <a:solidFill>
            <a:srgbClr val="9BBB59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6">
              <a:defRPr/>
            </a:pPr>
            <a:endParaRPr lang="en-GB" sz="3600" kern="0" dirty="0">
              <a:solidFill>
                <a:prstClr val="black"/>
              </a:solidFill>
              <a:latin typeface="Arial"/>
              <a:sym typeface="Arial"/>
            </a:endParaRPr>
          </a:p>
        </p:txBody>
      </p:sp>
      <p:sp>
        <p:nvSpPr>
          <p:cNvPr id="25" name="Oval 282">
            <a:extLst>
              <a:ext uri="{FF2B5EF4-FFF2-40B4-BE49-F238E27FC236}">
                <a16:creationId xmlns:a16="http://schemas.microsoft.com/office/drawing/2014/main" id="{639FE1FF-15BE-40FA-BE7A-F5AA2C10B845}"/>
              </a:ext>
            </a:extLst>
          </p:cNvPr>
          <p:cNvSpPr/>
          <p:nvPr/>
        </p:nvSpPr>
        <p:spPr>
          <a:xfrm>
            <a:off x="8590808" y="4795637"/>
            <a:ext cx="1242790" cy="1189421"/>
          </a:xfrm>
          <a:prstGeom prst="ellipse">
            <a:avLst/>
          </a:prstGeom>
          <a:solidFill>
            <a:srgbClr val="F39C12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6">
              <a:defRPr/>
            </a:pPr>
            <a:endParaRPr lang="en-GB" sz="3600" kern="0" dirty="0">
              <a:solidFill>
                <a:prstClr val="black"/>
              </a:solidFill>
              <a:latin typeface="Arial"/>
              <a:sym typeface="Arial"/>
            </a:endParaRPr>
          </a:p>
        </p:txBody>
      </p:sp>
      <p:sp>
        <p:nvSpPr>
          <p:cNvPr id="26" name="TextBox 283">
            <a:extLst>
              <a:ext uri="{FF2B5EF4-FFF2-40B4-BE49-F238E27FC236}">
                <a16:creationId xmlns:a16="http://schemas.microsoft.com/office/drawing/2014/main" id="{76E420D0-7A7A-4263-8C83-170170EBD7EA}"/>
              </a:ext>
            </a:extLst>
          </p:cNvPr>
          <p:cNvSpPr txBox="1"/>
          <p:nvPr/>
        </p:nvSpPr>
        <p:spPr>
          <a:xfrm>
            <a:off x="8360445" y="1272662"/>
            <a:ext cx="172457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156">
              <a:defRPr/>
            </a:pPr>
            <a:r>
              <a:rPr lang="en-GB" sz="1600" b="1" kern="0" dirty="0">
                <a:solidFill>
                  <a:prstClr val="white"/>
                </a:solidFill>
                <a:latin typeface="Arial"/>
                <a:sym typeface="Arial"/>
              </a:rPr>
              <a:t>DDGAN</a:t>
            </a:r>
            <a:endParaRPr lang="en-GB" sz="2000" b="1" kern="0" dirty="0">
              <a:solidFill>
                <a:prstClr val="white"/>
              </a:solidFill>
              <a:latin typeface="Arial"/>
              <a:sym typeface="Arial"/>
            </a:endParaRPr>
          </a:p>
        </p:txBody>
      </p:sp>
      <p:sp>
        <p:nvSpPr>
          <p:cNvPr id="27" name="TextBox 283">
            <a:extLst>
              <a:ext uri="{FF2B5EF4-FFF2-40B4-BE49-F238E27FC236}">
                <a16:creationId xmlns:a16="http://schemas.microsoft.com/office/drawing/2014/main" id="{56636324-DB45-41BA-BC4D-2173067A4EA5}"/>
              </a:ext>
            </a:extLst>
          </p:cNvPr>
          <p:cNvSpPr txBox="1"/>
          <p:nvPr/>
        </p:nvSpPr>
        <p:spPr>
          <a:xfrm>
            <a:off x="8360445" y="3301437"/>
            <a:ext cx="172457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156">
              <a:defRPr/>
            </a:pPr>
            <a:r>
              <a:rPr lang="en-GB" sz="1600" b="1" kern="0" dirty="0">
                <a:solidFill>
                  <a:prstClr val="white"/>
                </a:solidFill>
                <a:latin typeface="Arial"/>
                <a:sym typeface="Arial"/>
              </a:rPr>
              <a:t>UNIT-DDPM</a:t>
            </a:r>
            <a:endParaRPr lang="en-GB" sz="1200" b="1" kern="0" dirty="0">
              <a:solidFill>
                <a:prstClr val="white"/>
              </a:solidFill>
              <a:latin typeface="Arial"/>
              <a:sym typeface="Arial"/>
            </a:endParaRPr>
          </a:p>
        </p:txBody>
      </p:sp>
      <p:sp>
        <p:nvSpPr>
          <p:cNvPr id="28" name="TextBox 283">
            <a:extLst>
              <a:ext uri="{FF2B5EF4-FFF2-40B4-BE49-F238E27FC236}">
                <a16:creationId xmlns:a16="http://schemas.microsoft.com/office/drawing/2014/main" id="{5FEACDA3-73F6-45B6-AB40-600D9BB04257}"/>
              </a:ext>
            </a:extLst>
          </p:cNvPr>
          <p:cNvSpPr txBox="1"/>
          <p:nvPr/>
        </p:nvSpPr>
        <p:spPr>
          <a:xfrm>
            <a:off x="8360445" y="5221070"/>
            <a:ext cx="172457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156">
              <a:defRPr/>
            </a:pPr>
            <a:r>
              <a:rPr lang="en-GB" sz="1600" b="1" kern="0" dirty="0">
                <a:solidFill>
                  <a:prstClr val="white"/>
                </a:solidFill>
                <a:latin typeface="Arial"/>
                <a:sym typeface="Arial"/>
              </a:rPr>
              <a:t>UMM-CGSM</a:t>
            </a:r>
            <a:endParaRPr lang="en-GB" sz="1200" b="1" kern="0" dirty="0">
              <a:solidFill>
                <a:prstClr val="white"/>
              </a:solidFill>
              <a:latin typeface="Arial"/>
              <a:sym typeface="Arial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1B9831E-928C-4AAC-984D-3A14BF03416D}"/>
              </a:ext>
            </a:extLst>
          </p:cNvPr>
          <p:cNvCxnSpPr>
            <a:cxnSpLocks/>
          </p:cNvCxnSpPr>
          <p:nvPr/>
        </p:nvCxnSpPr>
        <p:spPr>
          <a:xfrm flipV="1">
            <a:off x="3128607" y="1300201"/>
            <a:ext cx="2146843" cy="16918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6AD22AA-68F6-4AC7-A69E-521D4FC08CF9}"/>
              </a:ext>
            </a:extLst>
          </p:cNvPr>
          <p:cNvCxnSpPr>
            <a:cxnSpLocks/>
          </p:cNvCxnSpPr>
          <p:nvPr/>
        </p:nvCxnSpPr>
        <p:spPr>
          <a:xfrm flipV="1">
            <a:off x="3185244" y="2119267"/>
            <a:ext cx="2357793" cy="10473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B9774F3-8FCD-4560-BBB9-5BC13D7CB98D}"/>
              </a:ext>
            </a:extLst>
          </p:cNvPr>
          <p:cNvCxnSpPr>
            <a:cxnSpLocks/>
          </p:cNvCxnSpPr>
          <p:nvPr/>
        </p:nvCxnSpPr>
        <p:spPr>
          <a:xfrm flipV="1">
            <a:off x="3185244" y="2926937"/>
            <a:ext cx="2439084" cy="351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7F5A46F-4FE1-4E92-96CE-57BB11CFAD66}"/>
              </a:ext>
            </a:extLst>
          </p:cNvPr>
          <p:cNvCxnSpPr>
            <a:cxnSpLocks/>
          </p:cNvCxnSpPr>
          <p:nvPr/>
        </p:nvCxnSpPr>
        <p:spPr>
          <a:xfrm>
            <a:off x="3185244" y="3418556"/>
            <a:ext cx="2357793" cy="2728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B269D73-1D6C-41B0-9A06-AC493E6FB734}"/>
              </a:ext>
            </a:extLst>
          </p:cNvPr>
          <p:cNvCxnSpPr>
            <a:cxnSpLocks/>
          </p:cNvCxnSpPr>
          <p:nvPr/>
        </p:nvCxnSpPr>
        <p:spPr>
          <a:xfrm>
            <a:off x="3128607" y="3628933"/>
            <a:ext cx="2357793" cy="8501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72BB69C-CEF3-4423-8A85-BB91BB76B5D0}"/>
              </a:ext>
            </a:extLst>
          </p:cNvPr>
          <p:cNvCxnSpPr>
            <a:cxnSpLocks/>
          </p:cNvCxnSpPr>
          <p:nvPr/>
        </p:nvCxnSpPr>
        <p:spPr>
          <a:xfrm>
            <a:off x="2953726" y="3762949"/>
            <a:ext cx="2321724" cy="15351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D60DA17-6DB4-48AC-840E-6755560DCB96}"/>
              </a:ext>
            </a:extLst>
          </p:cNvPr>
          <p:cNvCxnSpPr>
            <a:cxnSpLocks/>
          </p:cNvCxnSpPr>
          <p:nvPr/>
        </p:nvCxnSpPr>
        <p:spPr>
          <a:xfrm flipH="1" flipV="1">
            <a:off x="6929718" y="1272662"/>
            <a:ext cx="1577788" cy="18061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42A2DFC6-09F6-4DA0-A3B6-C13BCE23034F}"/>
              </a:ext>
            </a:extLst>
          </p:cNvPr>
          <p:cNvCxnSpPr>
            <a:cxnSpLocks/>
          </p:cNvCxnSpPr>
          <p:nvPr/>
        </p:nvCxnSpPr>
        <p:spPr>
          <a:xfrm flipH="1">
            <a:off x="6678295" y="1925129"/>
            <a:ext cx="2004335" cy="1764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E369A89-0BE8-4320-8866-DFB7237C318A}"/>
              </a:ext>
            </a:extLst>
          </p:cNvPr>
          <p:cNvCxnSpPr>
            <a:cxnSpLocks/>
          </p:cNvCxnSpPr>
          <p:nvPr/>
        </p:nvCxnSpPr>
        <p:spPr>
          <a:xfrm flipH="1">
            <a:off x="6596984" y="1699731"/>
            <a:ext cx="1910523" cy="419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CA0DF54-1BFB-4050-A773-4EB1A7894375}"/>
              </a:ext>
            </a:extLst>
          </p:cNvPr>
          <p:cNvCxnSpPr>
            <a:cxnSpLocks/>
          </p:cNvCxnSpPr>
          <p:nvPr/>
        </p:nvCxnSpPr>
        <p:spPr>
          <a:xfrm flipH="1">
            <a:off x="6850923" y="3822425"/>
            <a:ext cx="1777109" cy="147571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5C169741-3D7D-422C-A246-01E7B69129CF}"/>
              </a:ext>
            </a:extLst>
          </p:cNvPr>
          <p:cNvCxnSpPr>
            <a:cxnSpLocks/>
          </p:cNvCxnSpPr>
          <p:nvPr/>
        </p:nvCxnSpPr>
        <p:spPr>
          <a:xfrm flipH="1" flipV="1">
            <a:off x="6826132" y="1404970"/>
            <a:ext cx="1847745" cy="1626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45CECAD3-0419-4582-B0A5-111B3916185B}"/>
              </a:ext>
            </a:extLst>
          </p:cNvPr>
          <p:cNvCxnSpPr>
            <a:cxnSpLocks/>
          </p:cNvCxnSpPr>
          <p:nvPr/>
        </p:nvCxnSpPr>
        <p:spPr>
          <a:xfrm flipH="1">
            <a:off x="6678295" y="3628933"/>
            <a:ext cx="1850915" cy="901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2868A710-D761-4732-A92B-CBBF8378C410}"/>
              </a:ext>
            </a:extLst>
          </p:cNvPr>
          <p:cNvCxnSpPr>
            <a:cxnSpLocks/>
          </p:cNvCxnSpPr>
          <p:nvPr/>
        </p:nvCxnSpPr>
        <p:spPr>
          <a:xfrm flipH="1" flipV="1">
            <a:off x="6468288" y="2965902"/>
            <a:ext cx="2226248" cy="2006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36E32C6F-AC4D-4DFC-ADF8-CADC473BC1BB}"/>
              </a:ext>
            </a:extLst>
          </p:cNvPr>
          <p:cNvCxnSpPr>
            <a:cxnSpLocks/>
          </p:cNvCxnSpPr>
          <p:nvPr/>
        </p:nvCxnSpPr>
        <p:spPr>
          <a:xfrm flipH="1" flipV="1">
            <a:off x="6633784" y="1444518"/>
            <a:ext cx="2232443" cy="3315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83A76C4-37C2-44AC-A761-9A3EFF47FB35}"/>
              </a:ext>
            </a:extLst>
          </p:cNvPr>
          <p:cNvCxnSpPr>
            <a:cxnSpLocks/>
          </p:cNvCxnSpPr>
          <p:nvPr/>
        </p:nvCxnSpPr>
        <p:spPr>
          <a:xfrm flipH="1" flipV="1">
            <a:off x="6539700" y="2273385"/>
            <a:ext cx="2280680" cy="256646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5521AB-A92C-494E-8998-9066F18F6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" t="-1204"/>
          <a:stretch/>
        </p:blipFill>
        <p:spPr>
          <a:xfrm>
            <a:off x="1042966" y="1219128"/>
            <a:ext cx="5848697" cy="3443339"/>
          </a:xfrm>
          <a:prstGeom prst="rect">
            <a:avLst/>
          </a:prstGeom>
        </p:spPr>
      </p:pic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A2EAF870-ACF6-4B83-94CF-3A3CE75732C7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C42075-CA1E-4456-A637-F7A68EA8BEA9}"/>
              </a:ext>
            </a:extLst>
          </p:cNvPr>
          <p:cNvSpPr txBox="1"/>
          <p:nvPr/>
        </p:nvSpPr>
        <p:spPr>
          <a:xfrm>
            <a:off x="965200" y="752756"/>
            <a:ext cx="4253577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effectLst/>
                <a:cs typeface="+mn-ea"/>
                <a:sym typeface="+mn-lt"/>
              </a:rPr>
              <a:t>对抗</a:t>
            </a:r>
            <a:r>
              <a:rPr lang="zh-CN" altLang="en-US" b="1" dirty="0">
                <a:solidFill>
                  <a:srgbClr val="333333"/>
                </a:solidFill>
                <a:effectLst/>
                <a:cs typeface="+mn-ea"/>
                <a:sym typeface="+mn-lt"/>
              </a:rPr>
              <a:t>扩散</a:t>
            </a:r>
            <a:r>
              <a:rPr lang="zh-CN" altLang="en-US" b="0" dirty="0">
                <a:solidFill>
                  <a:srgbClr val="333333"/>
                </a:solidFill>
                <a:effectLst/>
                <a:cs typeface="+mn-ea"/>
                <a:sym typeface="+mn-lt"/>
              </a:rPr>
              <a:t>模块</a:t>
            </a:r>
            <a:endParaRPr lang="en-US" altLang="zh-CN" b="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5EEE4D-C5AE-4E5A-9094-08F17CD51617}"/>
              </a:ext>
            </a:extLst>
          </p:cNvPr>
          <p:cNvCxnSpPr/>
          <p:nvPr/>
        </p:nvCxnSpPr>
        <p:spPr>
          <a:xfrm>
            <a:off x="6891663" y="2941640"/>
            <a:ext cx="488501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C8850AA-2080-42F3-B135-37633C9468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6"/>
          <a:stretch/>
        </p:blipFill>
        <p:spPr>
          <a:xfrm>
            <a:off x="7042833" y="1133046"/>
            <a:ext cx="4592917" cy="5868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0652B5-FBB4-4080-BCF5-246D71169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074" y="1977509"/>
            <a:ext cx="4592917" cy="95447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6717BFC-E332-463C-B090-29D0C6CD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618" y="1554255"/>
            <a:ext cx="4592917" cy="48116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4B33994-01D8-452B-98AD-92937096EE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6618" y="2997347"/>
            <a:ext cx="4521365" cy="54228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7864F02-FB79-4809-81E1-AD9F55D154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2833" y="3598724"/>
            <a:ext cx="4592917" cy="6307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9DCCC0-28B0-405B-AF9A-271BC3C86206}"/>
              </a:ext>
            </a:extLst>
          </p:cNvPr>
          <p:cNvSpPr txBox="1"/>
          <p:nvPr/>
        </p:nvSpPr>
        <p:spPr>
          <a:xfrm>
            <a:off x="965200" y="5269540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转移核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贝叶斯定理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去噪转移分布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损失函数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en-US" altLang="zh-CN" sz="1600" i="1" dirty="0">
                <a:sym typeface="Wingdings" panose="05000000000000000000" pitchFamily="2" charset="2"/>
              </a:rPr>
              <a:t> </a:t>
            </a:r>
            <a:r>
              <a:rPr lang="en-US" altLang="zh-CN" b="1" i="1" dirty="0">
                <a:sym typeface="Wingdings" panose="05000000000000000000" pitchFamily="2" charset="2"/>
              </a:rPr>
              <a:t>f(</a:t>
            </a:r>
            <a:r>
              <a:rPr lang="en-US" altLang="zh-CN" i="1" dirty="0">
                <a:sym typeface="Wingdings" panose="05000000000000000000" pitchFamily="2" charset="2"/>
              </a:rPr>
              <a:t>xt,x0,</a:t>
            </a:r>
            <a:r>
              <a:rPr lang="az-Cyrl-AZ" altLang="zh-CN" b="1" i="1" dirty="0">
                <a:sym typeface="Wingdings" panose="05000000000000000000" pitchFamily="2" charset="2"/>
              </a:rPr>
              <a:t>є</a:t>
            </a:r>
            <a:r>
              <a:rPr lang="en-US" altLang="zh-CN" i="1" dirty="0">
                <a:sym typeface="Wingdings" panose="05000000000000000000" pitchFamily="2" charset="2"/>
              </a:rPr>
              <a:t>t</a:t>
            </a:r>
            <a:r>
              <a:rPr lang="en-US" altLang="zh-CN" b="1" i="1" dirty="0">
                <a:sym typeface="Wingdings" panose="05000000000000000000" pitchFamily="2" charset="2"/>
              </a:rPr>
              <a:t>)</a:t>
            </a:r>
            <a:r>
              <a:rPr lang="en-US" altLang="zh-CN" i="1" dirty="0">
                <a:sym typeface="Wingdings" panose="05000000000000000000" pitchFamily="2" charset="2"/>
              </a:rPr>
              <a:t> = 0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zh-CN" altLang="en-US" sz="1600" dirty="0">
                <a:sym typeface="Wingdings" panose="05000000000000000000" pitchFamily="2" charset="2"/>
              </a:rPr>
              <a:t>预测</a:t>
            </a:r>
            <a:endParaRPr lang="zh-CN" altLang="en-US" sz="16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23E665-EBDC-4763-94BF-F13E376F527F}"/>
              </a:ext>
            </a:extLst>
          </p:cNvPr>
          <p:cNvSpPr txBox="1"/>
          <p:nvPr/>
        </p:nvSpPr>
        <p:spPr>
          <a:xfrm>
            <a:off x="965200" y="48612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转移核</a:t>
            </a:r>
            <a:r>
              <a:rPr lang="en-US" altLang="zh-CN" sz="1600" dirty="0">
                <a:sym typeface="Wingdings" panose="05000000000000000000" pitchFamily="2" charset="2"/>
              </a:rPr>
              <a:t></a:t>
            </a:r>
            <a:r>
              <a:rPr lang="en-US" altLang="zh-CN" b="1" i="1" dirty="0">
                <a:sym typeface="Wingdings" panose="05000000000000000000" pitchFamily="2" charset="2"/>
              </a:rPr>
              <a:t>f(</a:t>
            </a:r>
            <a:r>
              <a:rPr lang="en-US" altLang="zh-CN" i="1" dirty="0">
                <a:sym typeface="Wingdings" panose="05000000000000000000" pitchFamily="2" charset="2"/>
              </a:rPr>
              <a:t>xt,x0,</a:t>
            </a:r>
            <a:r>
              <a:rPr lang="az-Cyrl-AZ" altLang="zh-CN" b="1" i="1" dirty="0">
                <a:sym typeface="Wingdings" panose="05000000000000000000" pitchFamily="2" charset="2"/>
              </a:rPr>
              <a:t>є</a:t>
            </a:r>
            <a:r>
              <a:rPr lang="en-US" altLang="zh-CN" i="1" dirty="0">
                <a:sym typeface="Wingdings" panose="05000000000000000000" pitchFamily="2" charset="2"/>
              </a:rPr>
              <a:t>t</a:t>
            </a:r>
            <a:r>
              <a:rPr lang="en-US" altLang="zh-CN" b="1" i="1" dirty="0">
                <a:sym typeface="Wingdings" panose="05000000000000000000" pitchFamily="2" charset="2"/>
              </a:rPr>
              <a:t>)</a:t>
            </a:r>
            <a:r>
              <a:rPr lang="en-US" altLang="zh-CN" i="1" dirty="0">
                <a:sym typeface="Wingdings" panose="05000000000000000000" pitchFamily="2" charset="2"/>
              </a:rPr>
              <a:t> = 0</a:t>
            </a:r>
            <a:endParaRPr lang="zh-CN" altLang="en-US" sz="1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4501AC2-B04B-4319-84CD-91C226C6CAD6}"/>
              </a:ext>
            </a:extLst>
          </p:cNvPr>
          <p:cNvSpPr txBox="1"/>
          <p:nvPr/>
        </p:nvSpPr>
        <p:spPr>
          <a:xfrm>
            <a:off x="7736529" y="5534696"/>
            <a:ext cx="423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x0</a:t>
            </a:r>
            <a:endParaRPr lang="zh-CN" altLang="en-US" i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58EED8-4DD2-4D59-9E81-919EB63AB801}"/>
              </a:ext>
            </a:extLst>
          </p:cNvPr>
          <p:cNvSpPr txBox="1"/>
          <p:nvPr/>
        </p:nvSpPr>
        <p:spPr>
          <a:xfrm>
            <a:off x="7736530" y="4986015"/>
            <a:ext cx="397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altLang="zh-CN" b="1" i="1" dirty="0">
                <a:sym typeface="Wingdings" panose="05000000000000000000" pitchFamily="2" charset="2"/>
              </a:rPr>
              <a:t>є</a:t>
            </a:r>
            <a:r>
              <a:rPr lang="en-US" altLang="zh-CN" i="1" dirty="0">
                <a:sym typeface="Wingdings" panose="05000000000000000000" pitchFamily="2" charset="2"/>
              </a:rPr>
              <a:t>t</a:t>
            </a:r>
            <a:endParaRPr lang="zh-CN" altLang="en-US" dirty="0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E2B3E06F-C36C-401F-80AC-F1848931B340}"/>
              </a:ext>
            </a:extLst>
          </p:cNvPr>
          <p:cNvSpPr/>
          <p:nvPr/>
        </p:nvSpPr>
        <p:spPr>
          <a:xfrm>
            <a:off x="7575534" y="5191642"/>
            <a:ext cx="160995" cy="54335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2D1637-31B2-4AD2-AAD6-B30B160BE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6618" y="4360201"/>
            <a:ext cx="4727358" cy="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7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beyijpg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7341</TotalTime>
  <Words>961</Words>
  <Application>Microsoft Office PowerPoint</Application>
  <PresentationFormat>宽屏</PresentationFormat>
  <Paragraphs>214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建宇 戚</cp:lastModifiedBy>
  <cp:revision>433</cp:revision>
  <dcterms:created xsi:type="dcterms:W3CDTF">2022-04-19T02:24:36Z</dcterms:created>
  <dcterms:modified xsi:type="dcterms:W3CDTF">2023-11-11T09:06:25Z</dcterms:modified>
</cp:coreProperties>
</file>